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5"/>
  </p:notesMasterIdLst>
  <p:handoutMasterIdLst>
    <p:handoutMasterId r:id="rId16"/>
  </p:handoutMasterIdLst>
  <p:sldIdLst>
    <p:sldId id="256" r:id="rId5"/>
    <p:sldId id="262" r:id="rId6"/>
    <p:sldId id="265" r:id="rId7"/>
    <p:sldId id="267" r:id="rId8"/>
    <p:sldId id="266" r:id="rId9"/>
    <p:sldId id="258" r:id="rId10"/>
    <p:sldId id="259" r:id="rId11"/>
    <p:sldId id="264" r:id="rId12"/>
    <p:sldId id="260" r:id="rId13"/>
    <p:sldId id="263" r:id="rId14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0153F1-28D9-4717-8C1C-E5C4113B4425}" v="800" dt="2024-04-20T01:05:32.447"/>
    <p1510:client id="{95322693-C67B-7388-0268-812982BA7798}" v="1496" dt="2024-04-20T00:56:31.670"/>
    <p1510:client id="{CC7E9387-A209-185B-CAC5-965D4FE1C4A1}" v="4" dt="2024-04-19T23:23:21.114"/>
    <p1510:client id="{F219EB01-D7AB-472B-A215-17D96E54D164}" v="3289" dt="2024-04-20T00:38:22.8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360" autoAdjust="0"/>
  </p:normalViewPr>
  <p:slideViewPr>
    <p:cSldViewPr snapToGrid="0">
      <p:cViewPr varScale="1">
        <p:scale>
          <a:sx n="105" d="100"/>
          <a:sy n="105" d="100"/>
        </p:scale>
        <p:origin x="7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5" d="100"/>
          <a:sy n="85" d="100"/>
        </p:scale>
        <p:origin x="3876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10-use-cases-generative-ai-project-program-management-aditya/" TargetMode="External"/><Relationship Id="rId2" Type="http://schemas.openxmlformats.org/officeDocument/2006/relationships/hyperlink" Target="https://www.qa.com/about-qa/our-thinking/artificial-intelligence-project-management-and-the-skills-well-need-in-2030/" TargetMode="External"/><Relationship Id="rId1" Type="http://schemas.openxmlformats.org/officeDocument/2006/relationships/hyperlink" Target="https://hbr.org/2023/02/how-ai-will-transform-project-management?language=pt" TargetMode="External"/><Relationship Id="rId4" Type="http://schemas.openxmlformats.org/officeDocument/2006/relationships/hyperlink" Target="https://www.forecast.app/learn/generative-ai-an-overview-for-project-managers" TargetMode="External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ulse/10-use-cases-generative-ai-project-program-management-aditya/" TargetMode="External"/><Relationship Id="rId2" Type="http://schemas.openxmlformats.org/officeDocument/2006/relationships/hyperlink" Target="https://www.qa.com/about-qa/our-thinking/artificial-intelligence-project-management-and-the-skills-well-need-in-2030/" TargetMode="External"/><Relationship Id="rId1" Type="http://schemas.openxmlformats.org/officeDocument/2006/relationships/hyperlink" Target="https://hbr.org/2023/02/how-ai-will-transform-project-management?language=pt" TargetMode="External"/><Relationship Id="rId4" Type="http://schemas.openxmlformats.org/officeDocument/2006/relationships/hyperlink" Target="https://www.forecast.app/learn/generative-ai-an-overview-for-project-managers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5" qsCatId="simple" csTypeId="urn:microsoft.com/office/officeart/2005/8/colors/accent2_2" csCatId="accent2" phldr="1"/>
      <dgm:spPr/>
      <dgm:t>
        <a:bodyPr rtlCol="0"/>
        <a:lstStyle/>
        <a:p>
          <a:pPr rtl="0"/>
          <a:endParaRPr lang="en-US"/>
        </a:p>
      </dgm:t>
    </dgm:pt>
    <dgm:pt modelId="{6750AC01-D39D-4F3A-9DC8-2A211EE986A2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US" dirty="0"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https://hbr.org/2023/02/how-ai-will-transform-project-management?language=pt</a:t>
          </a:r>
          <a:endParaRPr lang="pt-BR" noProof="0" dirty="0"/>
        </a:p>
      </dgm:t>
    </dgm:pt>
    <dgm:pt modelId="{720680DC-AAA4-4434-A582-60EBCC5BA355}" type="parTrans" cxnId="{0B5DAE5F-BCDC-4BF7-A6E7-CF856886A64D}">
      <dgm:prSet/>
      <dgm:spPr/>
      <dgm:t>
        <a:bodyPr rtlCol="0"/>
        <a:lstStyle/>
        <a:p>
          <a:pPr rtl="0"/>
          <a:endParaRPr lang="pt-BR" noProof="0" dirty="0"/>
        </a:p>
      </dgm:t>
    </dgm:pt>
    <dgm:pt modelId="{CA077D98-8478-47EA-B6A9-99ACE60C64D4}" type="sibTrans" cxnId="{0B5DAE5F-BCDC-4BF7-A6E7-CF856886A64D}">
      <dgm:prSet/>
      <dgm:spPr/>
      <dgm:t>
        <a:bodyPr rtlCol="0"/>
        <a:lstStyle/>
        <a:p>
          <a:pPr rtl="0"/>
          <a:endParaRPr lang="pt-BR" noProof="0" dirty="0"/>
        </a:p>
      </dgm:t>
    </dgm:pt>
    <dgm:pt modelId="{0BEF68B8-1228-47BB-83B5-7B9CD1E3F84E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US"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https://www.qa.com/about-qa/our-thinking/artificial-intelligence-project-management-and-the-skills-well-need-in-2030/</a:t>
          </a:r>
          <a:endParaRPr lang="pt-BR" noProof="0" dirty="0"/>
        </a:p>
      </dgm:t>
    </dgm:pt>
    <dgm:pt modelId="{ED3A4BC2-B75A-4952-A38B-A42B5995DF05}" type="parTrans" cxnId="{EDEF4F82-1237-4639-A0F7-385C1897CE66}">
      <dgm:prSet/>
      <dgm:spPr/>
      <dgm:t>
        <a:bodyPr rtlCol="0"/>
        <a:lstStyle/>
        <a:p>
          <a:pPr rtl="0"/>
          <a:endParaRPr lang="pt-BR" noProof="0" dirty="0"/>
        </a:p>
      </dgm:t>
    </dgm:pt>
    <dgm:pt modelId="{FD949706-EDCC-4ADC-8EDF-8EDA49C92325}" type="sibTrans" cxnId="{EDEF4F82-1237-4639-A0F7-385C1897CE66}">
      <dgm:prSet/>
      <dgm:spPr/>
      <dgm:t>
        <a:bodyPr rtlCol="0"/>
        <a:lstStyle/>
        <a:p>
          <a:pPr rtl="0"/>
          <a:endParaRPr lang="pt-BR" noProof="0" dirty="0"/>
        </a:p>
      </dgm:t>
    </dgm:pt>
    <dgm:pt modelId="{5605D28D-2CE6-4513-8566-952984E21E14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US" dirty="0"/>
            <a:t>https://www.europe1.fr/politique/information-europe-1-lapplication-smartphone-secrete-de-lelysee-qui-fait-trembler-les-ministres-3919812</a:t>
          </a:r>
          <a:endParaRPr lang="pt-BR" noProof="0" dirty="0"/>
        </a:p>
      </dgm:t>
    </dgm:pt>
    <dgm:pt modelId="{EB15AB98-362B-4E70-A3DA-995FC3E8BA79}" type="parTrans" cxnId="{FAF3F884-F0CF-440F-8CB1-B7648AB1B138}">
      <dgm:prSet/>
      <dgm:spPr/>
      <dgm:t>
        <a:bodyPr rtlCol="0"/>
        <a:lstStyle/>
        <a:p>
          <a:pPr rtl="0"/>
          <a:endParaRPr lang="pt-BR" noProof="0" dirty="0"/>
        </a:p>
      </dgm:t>
    </dgm:pt>
    <dgm:pt modelId="{823D1971-2C4D-4EC5-A874-2F463DE37109}" type="sibTrans" cxnId="{FAF3F884-F0CF-440F-8CB1-B7648AB1B138}">
      <dgm:prSet/>
      <dgm:spPr/>
      <dgm:t>
        <a:bodyPr rtlCol="0"/>
        <a:lstStyle/>
        <a:p>
          <a:pPr rtl="0"/>
          <a:endParaRPr lang="pt-BR" noProof="0" dirty="0"/>
        </a:p>
      </dgm:t>
    </dgm:pt>
    <dgm:pt modelId="{90057F56-E4DA-4694-BCEA-8AA62975720A}">
      <dgm:prSet phldrT="[Text]"/>
      <dgm:spPr/>
      <dgm:t>
        <a:bodyPr rtlCol="0"/>
        <a:lstStyle/>
        <a:p>
          <a:pPr rtl="0">
            <a:lnSpc>
              <a:spcPct val="100000"/>
            </a:lnSpc>
          </a:pPr>
          <a:r>
            <a:rPr lang="en-US" dirty="0"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https://www.linkedin.com/pulse/10-use-cases-generative-ai-project-program-management-aditya/</a:t>
          </a:r>
          <a:r>
            <a:rPr lang="en-US" dirty="0"/>
            <a:t> </a:t>
          </a:r>
          <a:endParaRPr lang="pt-BR" noProof="0" dirty="0"/>
        </a:p>
      </dgm:t>
    </dgm:pt>
    <dgm:pt modelId="{C8902716-8E5A-4447-B392-96382169E874}" type="parTrans" cxnId="{E1E80D66-7AA6-4BEC-9EE2-5B14F84F5496}">
      <dgm:prSet/>
      <dgm:spPr/>
      <dgm:t>
        <a:bodyPr/>
        <a:lstStyle/>
        <a:p>
          <a:endParaRPr lang="pt-BR"/>
        </a:p>
      </dgm:t>
    </dgm:pt>
    <dgm:pt modelId="{CEEFB0F0-DF20-47AA-95F4-FA25523E0AF3}" type="sibTrans" cxnId="{E1E80D66-7AA6-4BEC-9EE2-5B14F84F5496}">
      <dgm:prSet/>
      <dgm:spPr/>
      <dgm:t>
        <a:bodyPr/>
        <a:lstStyle/>
        <a:p>
          <a:endParaRPr lang="pt-BR"/>
        </a:p>
      </dgm:t>
    </dgm:pt>
    <dgm:pt modelId="{36B1C0D8-4606-464B-B1A1-D811C0FADF0F}">
      <dgm:prSet phldrT="[Text]"/>
      <dgm:spPr/>
      <dgm:t>
        <a:bodyPr rtlCol="0"/>
        <a:lstStyle/>
        <a:p>
          <a:pPr rtl="0"/>
          <a:r>
            <a:rPr lang="pt-BR" dirty="0"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https://www.forecast.app/learn/generative-ai-an-overview-for-project-managers</a:t>
          </a:r>
          <a:endParaRPr lang="pt-BR" noProof="0" dirty="0"/>
        </a:p>
      </dgm:t>
    </dgm:pt>
    <dgm:pt modelId="{9692F33B-2061-47A1-BE01-A1419E0F1FA8}" type="parTrans" cxnId="{61E8CE3E-75B3-45AD-A95F-D9B0BC13654F}">
      <dgm:prSet/>
      <dgm:spPr/>
      <dgm:t>
        <a:bodyPr/>
        <a:lstStyle/>
        <a:p>
          <a:endParaRPr lang="pt-BR"/>
        </a:p>
      </dgm:t>
    </dgm:pt>
    <dgm:pt modelId="{8C6363B9-B98E-4768-B6EC-7A415432C3A5}" type="sibTrans" cxnId="{61E8CE3E-75B3-45AD-A95F-D9B0BC13654F}">
      <dgm:prSet/>
      <dgm:spPr/>
      <dgm:t>
        <a:bodyPr/>
        <a:lstStyle/>
        <a:p>
          <a:endParaRPr lang="pt-BR"/>
        </a:p>
      </dgm:t>
    </dgm:pt>
    <dgm:pt modelId="{F913AE69-CC5D-4083-9C97-BF401B1E4AFA}">
      <dgm:prSet phldrT="[Text]"/>
      <dgm:spPr/>
      <dgm:t>
        <a:bodyPr rtlCol="0"/>
        <a:lstStyle/>
        <a:p>
          <a:pPr rtl="0"/>
          <a:r>
            <a:rPr lang="pt-BR" dirty="0"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https://www.thoughtworks.com/pt-br/perspectives/edition17-ai-ml/article</a:t>
          </a:r>
          <a:endParaRPr lang="pt-BR" noProof="0" dirty="0"/>
        </a:p>
      </dgm:t>
    </dgm:pt>
    <dgm:pt modelId="{5861E56B-9277-4534-BB05-B2E0DD5314F2}" type="parTrans" cxnId="{A22521F2-B670-4DFD-B43E-8F741ECFDEE3}">
      <dgm:prSet/>
      <dgm:spPr/>
      <dgm:t>
        <a:bodyPr/>
        <a:lstStyle/>
        <a:p>
          <a:endParaRPr lang="pt-BR"/>
        </a:p>
      </dgm:t>
    </dgm:pt>
    <dgm:pt modelId="{1C314BA5-44C1-443D-B885-EB124598BBE3}" type="sibTrans" cxnId="{A22521F2-B670-4DFD-B43E-8F741ECFDEE3}">
      <dgm:prSet/>
      <dgm:spPr/>
      <dgm:t>
        <a:bodyPr/>
        <a:lstStyle/>
        <a:p>
          <a:endParaRPr lang="pt-BR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6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6"/>
      <dgm:spPr/>
    </dgm:pt>
    <dgm:pt modelId="{429CABD1-4116-474B-81BF-735E2CA9DD00}" type="pres">
      <dgm:prSet presAssocID="{7E5AA53B-3EEE-4DE4-BB81-9044890C2946}" presName="dstNode" presStyleLbl="node1" presStyleIdx="0" presStyleCnt="6"/>
      <dgm:spPr/>
    </dgm:pt>
    <dgm:pt modelId="{58319267-C71E-43C9-94E1-827D0616C7A7}" type="pres">
      <dgm:prSet presAssocID="{6750AC01-D39D-4F3A-9DC8-2A211EE986A2}" presName="text_1" presStyleLbl="node1" presStyleIdx="0" presStyleCnt="6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6" custLinFactNeighborX="2317" custLinFactNeighborY="-4846"/>
      <dgm:spPr/>
    </dgm:pt>
    <dgm:pt modelId="{95DE6538-27BD-44AF-A1A8-CA8F6B10FDD2}" type="pres">
      <dgm:prSet presAssocID="{0BEF68B8-1228-47BB-83B5-7B9CD1E3F84E}" presName="text_2" presStyleLbl="node1" presStyleIdx="1" presStyleCnt="6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6"/>
      <dgm:spPr/>
    </dgm:pt>
    <dgm:pt modelId="{E131CE4A-9776-44F4-BC03-867682E21374}" type="pres">
      <dgm:prSet presAssocID="{5605D28D-2CE6-4513-8566-952984E21E14}" presName="text_3" presStyleLbl="node1" presStyleIdx="2" presStyleCnt="6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6"/>
      <dgm:spPr/>
    </dgm:pt>
    <dgm:pt modelId="{DACE4777-D632-46B8-8C89-76064880EE4A}" type="pres">
      <dgm:prSet presAssocID="{90057F56-E4DA-4694-BCEA-8AA62975720A}" presName="text_4" presStyleLbl="node1" presStyleIdx="3" presStyleCnt="6">
        <dgm:presLayoutVars>
          <dgm:bulletEnabled val="1"/>
        </dgm:presLayoutVars>
      </dgm:prSet>
      <dgm:spPr/>
    </dgm:pt>
    <dgm:pt modelId="{CACEFDF2-B431-4197-A172-FF87E0B37409}" type="pres">
      <dgm:prSet presAssocID="{90057F56-E4DA-4694-BCEA-8AA62975720A}" presName="accent_4" presStyleCnt="0"/>
      <dgm:spPr/>
    </dgm:pt>
    <dgm:pt modelId="{60981012-F398-4FA1-8C75-C1AD299FC9D6}" type="pres">
      <dgm:prSet presAssocID="{90057F56-E4DA-4694-BCEA-8AA62975720A}" presName="accentRepeatNode" presStyleLbl="solidFgAcc1" presStyleIdx="3" presStyleCnt="6"/>
      <dgm:spPr/>
    </dgm:pt>
    <dgm:pt modelId="{1D6EA405-296F-4928-BF76-F28B9E79A10A}" type="pres">
      <dgm:prSet presAssocID="{36B1C0D8-4606-464B-B1A1-D811C0FADF0F}" presName="text_5" presStyleLbl="node1" presStyleIdx="4" presStyleCnt="6">
        <dgm:presLayoutVars>
          <dgm:bulletEnabled val="1"/>
        </dgm:presLayoutVars>
      </dgm:prSet>
      <dgm:spPr/>
    </dgm:pt>
    <dgm:pt modelId="{8013EB51-D0FE-42A5-8C72-D407D5B8E3A5}" type="pres">
      <dgm:prSet presAssocID="{36B1C0D8-4606-464B-B1A1-D811C0FADF0F}" presName="accent_5" presStyleCnt="0"/>
      <dgm:spPr/>
    </dgm:pt>
    <dgm:pt modelId="{E9E8066F-4E3F-4676-9CD0-24CE2FC7E1DC}" type="pres">
      <dgm:prSet presAssocID="{36B1C0D8-4606-464B-B1A1-D811C0FADF0F}" presName="accentRepeatNode" presStyleLbl="solidFgAcc1" presStyleIdx="4" presStyleCnt="6"/>
      <dgm:spPr/>
    </dgm:pt>
    <dgm:pt modelId="{BB9F48EE-06EA-466E-9E19-60C5F85F52D8}" type="pres">
      <dgm:prSet presAssocID="{F913AE69-CC5D-4083-9C97-BF401B1E4AFA}" presName="text_6" presStyleLbl="node1" presStyleIdx="5" presStyleCnt="6">
        <dgm:presLayoutVars>
          <dgm:bulletEnabled val="1"/>
        </dgm:presLayoutVars>
      </dgm:prSet>
      <dgm:spPr/>
    </dgm:pt>
    <dgm:pt modelId="{221FCDB1-C5E7-4AFC-AEDD-F44A22E845C6}" type="pres">
      <dgm:prSet presAssocID="{F913AE69-CC5D-4083-9C97-BF401B1E4AFA}" presName="accent_6" presStyleCnt="0"/>
      <dgm:spPr/>
    </dgm:pt>
    <dgm:pt modelId="{6BC1F17B-AC03-451B-9B05-B9E1A7F8B034}" type="pres">
      <dgm:prSet presAssocID="{F913AE69-CC5D-4083-9C97-BF401B1E4AFA}" presName="accentRepeatNode" presStyleLbl="solidFgAcc1" presStyleIdx="5" presStyleCnt="6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D570D125-3FC9-4805-ADB5-6A57D8126566}" type="presOf" srcId="{36B1C0D8-4606-464B-B1A1-D811C0FADF0F}" destId="{1D6EA405-296F-4928-BF76-F28B9E79A10A}" srcOrd="0" destOrd="0" presId="urn:microsoft.com/office/officeart/2008/layout/VerticalCurvedList"/>
    <dgm:cxn modelId="{61E8CE3E-75B3-45AD-A95F-D9B0BC13654F}" srcId="{7E5AA53B-3EEE-4DE4-BB81-9044890C2946}" destId="{36B1C0D8-4606-464B-B1A1-D811C0FADF0F}" srcOrd="4" destOrd="0" parTransId="{9692F33B-2061-47A1-BE01-A1419E0F1FA8}" sibTransId="{8C6363B9-B98E-4768-B6EC-7A415432C3A5}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E1E80D66-7AA6-4BEC-9EE2-5B14F84F5496}" srcId="{7E5AA53B-3EEE-4DE4-BB81-9044890C2946}" destId="{90057F56-E4DA-4694-BCEA-8AA62975720A}" srcOrd="3" destOrd="0" parTransId="{C8902716-8E5A-4447-B392-96382169E874}" sibTransId="{CEEFB0F0-DF20-47AA-95F4-FA25523E0AF3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1F89F67C-8555-4F62-8453-AC4461BEFBF9}" type="presOf" srcId="{90057F56-E4DA-4694-BCEA-8AA62975720A}" destId="{DACE4777-D632-46B8-8C89-76064880EE4A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1AE142E1-DCBF-402A-BD8F-E98ECAC0049F}" type="presOf" srcId="{F913AE69-CC5D-4083-9C97-BF401B1E4AFA}" destId="{BB9F48EE-06EA-466E-9E19-60C5F85F52D8}" srcOrd="0" destOrd="0" presId="urn:microsoft.com/office/officeart/2008/layout/VerticalCurvedList"/>
    <dgm:cxn modelId="{A22521F2-B670-4DFD-B43E-8F741ECFDEE3}" srcId="{7E5AA53B-3EEE-4DE4-BB81-9044890C2946}" destId="{F913AE69-CC5D-4083-9C97-BF401B1E4AFA}" srcOrd="5" destOrd="0" parTransId="{5861E56B-9277-4534-BB05-B2E0DD5314F2}" sibTransId="{1C314BA5-44C1-443D-B885-EB124598BBE3}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317411B1-C660-4BC5-B10A-69E309D5E1BD}" type="presParOf" srcId="{90561C55-3C6E-4D53-85E1-2C50BCDDA392}" destId="{DACE4777-D632-46B8-8C89-76064880EE4A}" srcOrd="7" destOrd="0" presId="urn:microsoft.com/office/officeart/2008/layout/VerticalCurvedList"/>
    <dgm:cxn modelId="{2BE3181C-ED91-4F39-9E91-F36C3584E589}" type="presParOf" srcId="{90561C55-3C6E-4D53-85E1-2C50BCDDA392}" destId="{CACEFDF2-B431-4197-A172-FF87E0B37409}" srcOrd="8" destOrd="0" presId="urn:microsoft.com/office/officeart/2008/layout/VerticalCurvedList"/>
    <dgm:cxn modelId="{4E530248-68CD-49DA-B307-0916F4FE86AF}" type="presParOf" srcId="{CACEFDF2-B431-4197-A172-FF87E0B37409}" destId="{60981012-F398-4FA1-8C75-C1AD299FC9D6}" srcOrd="0" destOrd="0" presId="urn:microsoft.com/office/officeart/2008/layout/VerticalCurvedList"/>
    <dgm:cxn modelId="{DF6360F2-0FC4-40B8-8761-862FCE6F9F9A}" type="presParOf" srcId="{90561C55-3C6E-4D53-85E1-2C50BCDDA392}" destId="{1D6EA405-296F-4928-BF76-F28B9E79A10A}" srcOrd="9" destOrd="0" presId="urn:microsoft.com/office/officeart/2008/layout/VerticalCurvedList"/>
    <dgm:cxn modelId="{ADDD87D3-3DB1-48C8-8D9F-C73151062BC8}" type="presParOf" srcId="{90561C55-3C6E-4D53-85E1-2C50BCDDA392}" destId="{8013EB51-D0FE-42A5-8C72-D407D5B8E3A5}" srcOrd="10" destOrd="0" presId="urn:microsoft.com/office/officeart/2008/layout/VerticalCurvedList"/>
    <dgm:cxn modelId="{B64DF51C-3D72-4A14-893F-063DEE81D93C}" type="presParOf" srcId="{8013EB51-D0FE-42A5-8C72-D407D5B8E3A5}" destId="{E9E8066F-4E3F-4676-9CD0-24CE2FC7E1DC}" srcOrd="0" destOrd="0" presId="urn:microsoft.com/office/officeart/2008/layout/VerticalCurvedList"/>
    <dgm:cxn modelId="{462B0FE0-5A74-428D-9516-52AF4EF761A8}" type="presParOf" srcId="{90561C55-3C6E-4D53-85E1-2C50BCDDA392}" destId="{BB9F48EE-06EA-466E-9E19-60C5F85F52D8}" srcOrd="11" destOrd="0" presId="urn:microsoft.com/office/officeart/2008/layout/VerticalCurvedList"/>
    <dgm:cxn modelId="{E474F38F-4146-4860-9AB1-C7D8CBC0C668}" type="presParOf" srcId="{90561C55-3C6E-4D53-85E1-2C50BCDDA392}" destId="{221FCDB1-C5E7-4AFC-AEDD-F44A22E845C6}" srcOrd="12" destOrd="0" presId="urn:microsoft.com/office/officeart/2008/layout/VerticalCurvedList"/>
    <dgm:cxn modelId="{6D5B6161-34FD-4AEA-BC73-1C92F4A4AF94}" type="presParOf" srcId="{221FCDB1-C5E7-4AFC-AEDD-F44A22E845C6}" destId="{6BC1F17B-AC03-451B-9B05-B9E1A7F8B03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22225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288790" y="187676"/>
          <a:ext cx="6518168" cy="37521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7824" tIns="25400" rIns="25400" bIns="25400" numCol="1" spcCol="1270" rtlCol="0" anchor="ctr" anchorCtr="0">
          <a:noAutofit/>
        </a:bodyPr>
        <a:lstStyle/>
        <a:p>
          <a:pPr marL="0" lvl="0" indent="0" algn="l" defTabSz="444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https://hbr.org/2023/02/how-ai-will-transform-project-management?language=pt</a:t>
          </a:r>
          <a:endParaRPr lang="pt-BR" sz="1000" kern="1200" noProof="0" dirty="0"/>
        </a:p>
      </dsp:txBody>
      <dsp:txXfrm>
        <a:off x="288790" y="187676"/>
        <a:ext cx="6518168" cy="375211"/>
      </dsp:txXfrm>
    </dsp:sp>
    <dsp:sp modelId="{07CB3071-D555-47DA-A36A-69EB91531FD8}">
      <dsp:nvSpPr>
        <dsp:cNvPr id="0" name=""/>
        <dsp:cNvSpPr/>
      </dsp:nvSpPr>
      <dsp:spPr>
        <a:xfrm>
          <a:off x="65150" y="118047"/>
          <a:ext cx="469014" cy="469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597427" y="750422"/>
          <a:ext cx="6209531" cy="37521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7824" tIns="25400" rIns="25400" bIns="25400" numCol="1" spcCol="1270" rtlCol="0" anchor="ctr" anchorCtr="0">
          <a:noAutofit/>
        </a:bodyPr>
        <a:lstStyle/>
        <a:p>
          <a:pPr marL="0" lvl="0" indent="0" algn="l" defTabSz="444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https://www.qa.com/about-qa/our-thinking/artificial-intelligence-project-management-and-the-skills-well-need-in-2030/</a:t>
          </a:r>
          <a:endParaRPr lang="pt-BR" sz="1000" kern="1200" noProof="0" dirty="0"/>
        </a:p>
      </dsp:txBody>
      <dsp:txXfrm>
        <a:off x="597427" y="750422"/>
        <a:ext cx="6209531" cy="375211"/>
      </dsp:txXfrm>
    </dsp:sp>
    <dsp:sp modelId="{3F8116AC-FAC3-4E95-9865-93CCFEB191B9}">
      <dsp:nvSpPr>
        <dsp:cNvPr id="0" name=""/>
        <dsp:cNvSpPr/>
      </dsp:nvSpPr>
      <dsp:spPr>
        <a:xfrm>
          <a:off x="362920" y="703521"/>
          <a:ext cx="469014" cy="469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738559" y="1313168"/>
          <a:ext cx="6068399" cy="37521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7824" tIns="25400" rIns="25400" bIns="25400" numCol="1" spcCol="1270" rtlCol="0" anchor="ctr" anchorCtr="0">
          <a:noAutofit/>
        </a:bodyPr>
        <a:lstStyle/>
        <a:p>
          <a:pPr marL="0" lvl="0" indent="0" algn="l" defTabSz="444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/>
            <a:t>https://www.europe1.fr/politique/information-europe-1-lapplication-smartphone-secrete-de-lelysee-qui-fait-trembler-les-ministres-3919812</a:t>
          </a:r>
          <a:endParaRPr lang="pt-BR" sz="1000" kern="1200" noProof="0" dirty="0"/>
        </a:p>
      </dsp:txBody>
      <dsp:txXfrm>
        <a:off x="738559" y="1313168"/>
        <a:ext cx="6068399" cy="375211"/>
      </dsp:txXfrm>
    </dsp:sp>
    <dsp:sp modelId="{A965097E-32F1-4AB8-8C4E-2814A7596B2F}">
      <dsp:nvSpPr>
        <dsp:cNvPr id="0" name=""/>
        <dsp:cNvSpPr/>
      </dsp:nvSpPr>
      <dsp:spPr>
        <a:xfrm>
          <a:off x="504052" y="1266267"/>
          <a:ext cx="469014" cy="469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ACE4777-D632-46B8-8C89-76064880EE4A}">
      <dsp:nvSpPr>
        <dsp:cNvPr id="0" name=""/>
        <dsp:cNvSpPr/>
      </dsp:nvSpPr>
      <dsp:spPr>
        <a:xfrm>
          <a:off x="738559" y="1875558"/>
          <a:ext cx="6068399" cy="37521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7824" tIns="25400" rIns="25400" bIns="25400" numCol="1" spcCol="1270" rtlCol="0" anchor="ctr" anchorCtr="0">
          <a:noAutofit/>
        </a:bodyPr>
        <a:lstStyle/>
        <a:p>
          <a:pPr marL="0" lvl="0" indent="0" algn="l" defTabSz="4445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00" kern="1200" dirty="0">
              <a:hlinkClick xmlns:r="http://schemas.openxmlformats.org/officeDocument/2006/relationships"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https://www.linkedin.com/pulse/10-use-cases-generative-ai-project-program-management-aditya/</a:t>
          </a:r>
          <a:r>
            <a:rPr lang="en-US" sz="1000" kern="1200" dirty="0"/>
            <a:t> </a:t>
          </a:r>
          <a:endParaRPr lang="pt-BR" sz="1000" kern="1200" noProof="0" dirty="0"/>
        </a:p>
      </dsp:txBody>
      <dsp:txXfrm>
        <a:off x="738559" y="1875558"/>
        <a:ext cx="6068399" cy="375211"/>
      </dsp:txXfrm>
    </dsp:sp>
    <dsp:sp modelId="{60981012-F398-4FA1-8C75-C1AD299FC9D6}">
      <dsp:nvSpPr>
        <dsp:cNvPr id="0" name=""/>
        <dsp:cNvSpPr/>
      </dsp:nvSpPr>
      <dsp:spPr>
        <a:xfrm>
          <a:off x="504052" y="1828656"/>
          <a:ext cx="469014" cy="469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D6EA405-296F-4928-BF76-F28B9E79A10A}">
      <dsp:nvSpPr>
        <dsp:cNvPr id="0" name=""/>
        <dsp:cNvSpPr/>
      </dsp:nvSpPr>
      <dsp:spPr>
        <a:xfrm>
          <a:off x="597427" y="2438303"/>
          <a:ext cx="6209531" cy="37521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7824" tIns="25400" rIns="25400" bIns="25400" numCol="1" spcCol="1270" rtlCol="0" anchor="ctr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 dirty="0"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https://www.forecast.app/learn/generative-ai-an-overview-for-project-managers</a:t>
          </a:r>
          <a:endParaRPr lang="pt-BR" sz="1000" kern="1200" noProof="0" dirty="0"/>
        </a:p>
      </dsp:txBody>
      <dsp:txXfrm>
        <a:off x="597427" y="2438303"/>
        <a:ext cx="6209531" cy="375211"/>
      </dsp:txXfrm>
    </dsp:sp>
    <dsp:sp modelId="{E9E8066F-4E3F-4676-9CD0-24CE2FC7E1DC}">
      <dsp:nvSpPr>
        <dsp:cNvPr id="0" name=""/>
        <dsp:cNvSpPr/>
      </dsp:nvSpPr>
      <dsp:spPr>
        <a:xfrm>
          <a:off x="362920" y="2391402"/>
          <a:ext cx="469014" cy="469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BB9F48EE-06EA-466E-9E19-60C5F85F52D8}">
      <dsp:nvSpPr>
        <dsp:cNvPr id="0" name=""/>
        <dsp:cNvSpPr/>
      </dsp:nvSpPr>
      <dsp:spPr>
        <a:xfrm>
          <a:off x="288790" y="3001049"/>
          <a:ext cx="6518168" cy="37521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88900" dist="38100" dir="5040000" rotWithShape="0">
            <a:srgbClr val="000000">
              <a:alpha val="60000"/>
            </a:srgbClr>
          </a:outerShdw>
        </a:effectLst>
        <a:scene3d>
          <a:camera prst="orthographicFront">
            <a:rot lat="0" lon="0" rev="0"/>
          </a:camera>
          <a:lightRig rig="threePt" dir="tl">
            <a:rot lat="0" lon="0" rev="1200000"/>
          </a:lightRig>
        </a:scene3d>
        <a:sp3d>
          <a:bevelT w="38100" h="508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97824" tIns="25400" rIns="25400" bIns="25400" numCol="1" spcCol="1270" rtlCol="0" anchor="ctr" anchorCtr="0">
          <a:noAutofit/>
        </a:bodyPr>
        <a:lstStyle/>
        <a:p>
          <a:pPr marL="0" lvl="0" indent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000" kern="1200" dirty="0">
              <a:hlinkClick xmlns:r="http://schemas.openxmlformats.org/officeDocument/2006/relationships"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https://www.thoughtworks.com/pt-br/perspectives/edition17-ai-ml/article</a:t>
          </a:r>
          <a:endParaRPr lang="pt-BR" sz="1000" kern="1200" noProof="0" dirty="0"/>
        </a:p>
      </dsp:txBody>
      <dsp:txXfrm>
        <a:off x="288790" y="3001049"/>
        <a:ext cx="6518168" cy="375211"/>
      </dsp:txXfrm>
    </dsp:sp>
    <dsp:sp modelId="{6BC1F17B-AC03-451B-9B05-B9E1A7F8B034}">
      <dsp:nvSpPr>
        <dsp:cNvPr id="0" name=""/>
        <dsp:cNvSpPr/>
      </dsp:nvSpPr>
      <dsp:spPr>
        <a:xfrm>
          <a:off x="54283" y="2954148"/>
          <a:ext cx="469014" cy="46901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517C7B7-34F5-4531-9889-28687F60FAC8}" type="datetime1">
              <a:rPr lang="pt-BR" smtClean="0"/>
              <a:t>19/04/2024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90168E-626C-4E60-93C0-A00D2560946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C3EC75-555C-481D-9088-738CE6DDFC83}" type="datetime1">
              <a:rPr lang="pt-BR" smtClean="0"/>
              <a:pPr/>
              <a:t>19/04/2024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6B3AB32-59DF-41F1-9618-EDFBF5049629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pt-BR" noProof="0" smtClean="0"/>
              <a:t>3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76783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pt-BR" noProof="0" smtClean="0"/>
              <a:t>4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14938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noProof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C6B3AB32-59DF-41F1-9618-EDFBF5049629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3392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C6B3AB32-59DF-41F1-9618-EDFBF504962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rtlCol="0"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581194" y="2495445"/>
            <a:ext cx="10993546" cy="590321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2AF5B136-74F1-42D3-987D-A097EEF8F2FE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229B074-15EB-43FB-8347-3A734D799093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839201" y="675726"/>
            <a:ext cx="2004164" cy="5183073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774923" y="675726"/>
            <a:ext cx="7896279" cy="5183073"/>
          </a:xfrm>
        </p:spPr>
        <p:txBody>
          <a:bodyPr vert="eaVert" rtlCol="0" anchor="t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36303E3-8DE9-4C2D-91EE-6F377AE582A8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702156"/>
            <a:ext cx="11029616" cy="1013800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581192" y="2180496"/>
            <a:ext cx="11029615" cy="3678303"/>
          </a:xfrm>
        </p:spPr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4AF3F4-81C7-4F15-8991-6D0E8D06651A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3043910"/>
            <a:ext cx="11029615" cy="1497507"/>
          </a:xfrm>
        </p:spPr>
        <p:txBody>
          <a:bodyPr rtlCol="0"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581192" y="4541417"/>
            <a:ext cx="11029615" cy="600556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E2946E4-8964-43BF-B1D5-4261B83248E5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581193" y="2228003"/>
            <a:ext cx="5422390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188417" y="2228003"/>
            <a:ext cx="5422392" cy="3633047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C9F420-083C-437A-9265-7F13EB97C6A2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887219" y="2250892"/>
            <a:ext cx="5087075" cy="536005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81194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523735" y="2250892"/>
            <a:ext cx="5087073" cy="553373"/>
          </a:xfrm>
        </p:spPr>
        <p:txBody>
          <a:bodyPr rtlCol="0"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6217709" y="2926052"/>
            <a:ext cx="5393100" cy="2934999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07AF20-ED70-4B21-B799-75BB5818AB43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D33D876-8C34-42FC-BFF7-457557B97BB7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Retângulo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575894" y="729658"/>
            <a:ext cx="11029616" cy="988332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592437E-206F-4A1C-947F-806A50A40B88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2" y="5262296"/>
            <a:ext cx="4909445" cy="689514"/>
          </a:xfrm>
        </p:spPr>
        <p:txBody>
          <a:bodyPr rtlCol="0"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7816" y="601200"/>
            <a:ext cx="11292840" cy="4204800"/>
          </a:xfrm>
        </p:spPr>
        <p:txBody>
          <a:bodyPr rtlCol="0"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740823" y="5262296"/>
            <a:ext cx="5869987" cy="689515"/>
          </a:xfrm>
        </p:spPr>
        <p:txBody>
          <a:bodyPr rtlCol="0"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036DDBC-F1EF-4D09-A533-5995BC167053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581193" y="4693389"/>
            <a:ext cx="11029616" cy="566738"/>
          </a:xfrm>
        </p:spPr>
        <p:txBody>
          <a:bodyPr rtlCol="0"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581192" y="5260127"/>
            <a:ext cx="11029617" cy="598671"/>
          </a:xfrm>
        </p:spPr>
        <p:txBody>
          <a:bodyPr rtlCol="0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FFDDC01-A1CF-4C3A-BE96-FBC60101324D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52266794-2CD5-4ED3-94F8-8B8DC65FDDE3}" type="datetime1">
              <a:rPr lang="pt-BR" noProof="0" smtClean="0"/>
              <a:t>19/04/2024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Retângulo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tângulo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tângulo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foq.com/articles/standish-chaos-2015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a.com/about-qa/our-thinking/artificial-intelligence-project-management-and-the-skills-well-need-in-2030/" TargetMode="External"/><Relationship Id="rId2" Type="http://schemas.openxmlformats.org/officeDocument/2006/relationships/hyperlink" Target="https://hbr.org/2023/02/how-ai-will-transform-project-management?language=pt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linkedin.com/pulse/10-use-cases-generative-ai-project-program-management-aditya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mailto:Carolina.michel@edu.pucrs.br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tângulo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upo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19" name="Retângulo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20" name="Retângulo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</p:grpSp>
      <p:sp>
        <p:nvSpPr>
          <p:cNvPr id="22" name="Retângulo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 rtlCol="0">
            <a:noAutofit/>
          </a:bodyPr>
          <a:lstStyle/>
          <a:p>
            <a:pPr rtl="0"/>
            <a:r>
              <a:rPr lang="pt-BR" sz="2800" dirty="0">
                <a:solidFill>
                  <a:schemeClr val="bg1"/>
                </a:solidFill>
              </a:rPr>
              <a:t>Trabalho avaliativo de Gerenciamento de projeto de software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 rtlCol="0">
            <a:normAutofit/>
          </a:bodyPr>
          <a:lstStyle/>
          <a:p>
            <a:pPr rtl="0"/>
            <a:r>
              <a:rPr lang="pt-BR" dirty="0">
                <a:solidFill>
                  <a:srgbClr val="7CEBFF"/>
                </a:solidFill>
              </a:rPr>
              <a:t>Como a Inteligência Artificial Generativa pode auxiliar no Gerenciamento de Projetos de Software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DB7FA08-AC64-38DB-D18D-12FEE96459C1}"/>
              </a:ext>
            </a:extLst>
          </p:cNvPr>
          <p:cNvSpPr txBox="1"/>
          <p:nvPr/>
        </p:nvSpPr>
        <p:spPr>
          <a:xfrm>
            <a:off x="581191" y="5783778"/>
            <a:ext cx="615666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>
                <a:solidFill>
                  <a:srgbClr val="7CEBFF"/>
                </a:solidFill>
              </a:rPr>
              <a:t>Nomes: Carolina Ferreira, Luiza Heller e Mateus Caçabuena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E044B59-87C4-3230-01BD-5B44D2439BED}"/>
              </a:ext>
            </a:extLst>
          </p:cNvPr>
          <p:cNvSpPr txBox="1"/>
          <p:nvPr/>
        </p:nvSpPr>
        <p:spPr>
          <a:xfrm>
            <a:off x="-2111873" y="-1904629"/>
            <a:ext cx="47272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Desafios de GPS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/>
              <a:t>Estimativas erradas.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/>
              <a:t>Escalonamento de recursos ineficiente.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/>
              <a:t>Comunicação ruim. </a:t>
            </a:r>
            <a:endParaRPr lang="en-US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0D93B9D-D64B-D7A1-C42C-CB672F3EFC84}"/>
              </a:ext>
            </a:extLst>
          </p:cNvPr>
          <p:cNvSpPr txBox="1"/>
          <p:nvPr/>
        </p:nvSpPr>
        <p:spPr>
          <a:xfrm>
            <a:off x="-359" y="756080"/>
            <a:ext cx="5542139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dirty="0" err="1"/>
              <a:t>IAs</a:t>
            </a:r>
            <a:r>
              <a:rPr lang="pt-BR" dirty="0"/>
              <a:t> generativas para Gerenciamento de Projetos recomendadas pelo PMI: </a:t>
            </a:r>
          </a:p>
          <a:p>
            <a:pPr marL="285750" indent="-285750">
              <a:buFont typeface="Arial"/>
              <a:buChar char="•"/>
            </a:pPr>
            <a:r>
              <a:rPr lang="pt-BR" dirty="0"/>
              <a:t>Planning</a:t>
            </a:r>
          </a:p>
          <a:p>
            <a:pPr marL="742950" lvl="1" indent="-285750">
              <a:buFont typeface="Courier New"/>
              <a:buChar char="o"/>
            </a:pPr>
            <a:r>
              <a:rPr lang="pt-BR" dirty="0"/>
              <a:t>Show Me </a:t>
            </a:r>
            <a:r>
              <a:rPr lang="pt-BR" dirty="0" err="1"/>
              <a:t>Diagrams</a:t>
            </a:r>
            <a:r>
              <a:rPr lang="pt-BR" dirty="0"/>
              <a:t> (ChatGPT Plugin): gera </a:t>
            </a:r>
            <a:r>
              <a:rPr lang="pt-BR" dirty="0" err="1"/>
              <a:t>timelines</a:t>
            </a:r>
            <a:r>
              <a:rPr lang="pt-BR" dirty="0"/>
              <a:t> de projeto, dependências e visualização de progresso; gera diagramas (</a:t>
            </a:r>
            <a:r>
              <a:rPr lang="pt-BR" dirty="0" err="1"/>
              <a:t>Gannt</a:t>
            </a:r>
            <a:r>
              <a:rPr lang="pt-BR" dirty="0"/>
              <a:t> e </a:t>
            </a:r>
            <a:r>
              <a:rPr lang="pt-BR" dirty="0" err="1"/>
              <a:t>etc</a:t>
            </a:r>
            <a:r>
              <a:rPr lang="pt-BR" dirty="0"/>
              <a:t>) </a:t>
            </a:r>
          </a:p>
          <a:p>
            <a:pPr marL="285750" indent="-285750">
              <a:buFont typeface="Arial"/>
              <a:buChar char="•"/>
            </a:pPr>
            <a:r>
              <a:rPr lang="pt-BR" dirty="0"/>
              <a:t>Gerenciamento de risco</a:t>
            </a:r>
          </a:p>
          <a:p>
            <a:pPr marL="742950" lvl="1" indent="-285750">
              <a:buFont typeface="Courier New"/>
              <a:buChar char="o"/>
            </a:pPr>
            <a:r>
              <a:rPr lang="pt-BR" dirty="0"/>
              <a:t>ChatGPT AI </a:t>
            </a:r>
            <a:r>
              <a:rPr lang="pt-BR" dirty="0" err="1"/>
              <a:t>Assistant</a:t>
            </a:r>
            <a:r>
              <a:rPr lang="pt-BR" dirty="0"/>
              <a:t> for </a:t>
            </a:r>
            <a:r>
              <a:rPr lang="pt-BR" dirty="0" err="1"/>
              <a:t>Jira</a:t>
            </a:r>
            <a:r>
              <a:rPr lang="pt-BR" dirty="0"/>
              <a:t>: rastreamento inteligente de </a:t>
            </a:r>
            <a:r>
              <a:rPr lang="pt-BR" dirty="0" err="1"/>
              <a:t>issues</a:t>
            </a:r>
            <a:r>
              <a:rPr lang="pt-BR" dirty="0"/>
              <a:t>, análise preditiva, automatização de tarefas, identificação de riscos e gerenciamento eficiente de recursos</a:t>
            </a:r>
          </a:p>
          <a:p>
            <a:pPr marL="285750" indent="-285750">
              <a:buFont typeface="Arial"/>
              <a:buChar char="•"/>
            </a:pPr>
            <a:r>
              <a:rPr lang="pt-BR" dirty="0"/>
              <a:t>Imagem, texto e geração de código: </a:t>
            </a:r>
          </a:p>
          <a:p>
            <a:pPr marL="742950" lvl="1" indent="-285750">
              <a:buFont typeface="Courier New"/>
              <a:buChar char="o"/>
            </a:pPr>
            <a:r>
              <a:rPr lang="pt-BR" dirty="0" err="1"/>
              <a:t>Github</a:t>
            </a:r>
            <a:r>
              <a:rPr lang="pt-BR" dirty="0"/>
              <a:t> </a:t>
            </a:r>
            <a:r>
              <a:rPr lang="pt-BR" dirty="0" err="1"/>
              <a:t>Copilot</a:t>
            </a:r>
            <a:r>
              <a:rPr lang="pt-BR" dirty="0"/>
              <a:t>: escreve código e sugere linhas/blocos de código para aumentar a eficiência</a:t>
            </a:r>
          </a:p>
        </p:txBody>
      </p:sp>
      <p:sp>
        <p:nvSpPr>
          <p:cNvPr id="22" name="Rectangle 2">
            <a:extLst>
              <a:ext uri="{FF2B5EF4-FFF2-40B4-BE49-F238E27FC236}">
                <a16:creationId xmlns:a16="http://schemas.microsoft.com/office/drawing/2014/main" id="{CCBC9118-5795-19CB-6992-C861365B11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751099" y="6750380"/>
            <a:ext cx="3233386" cy="1846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Asana has enabled us to scale advertising campaign production for Spotify and report on the impact of our team in a quantitative way.”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73240"/>
                </a:solidFill>
                <a:effectLst/>
                <a:latin typeface="gordita"/>
              </a:rPr>
              <a:t>—BLAIR WILSON, SENIOR MANAGER, PROJECT MANAGEMENT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3" name="Rectangle 3">
            <a:extLst>
              <a:ext uri="{FF2B5EF4-FFF2-40B4-BE49-F238E27FC236}">
                <a16:creationId xmlns:a16="http://schemas.microsoft.com/office/drawing/2014/main" id="{D7766E4D-1D17-CB2E-ECA1-674009008D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752454" y="6468158"/>
            <a:ext cx="9301749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worked closely with our Asana account team to configure the platform in a way that meets our security and admin needs—and doesn’t require heavy management on our end.”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73240"/>
                </a:solidFill>
                <a:effectLst/>
                <a:latin typeface="gordita"/>
              </a:rPr>
              <a:t>—CHRIS SANCHEZ, SENIOR APPLICATION ENGINEER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DE6B24E-0EFB-5261-441B-D363E85A9554}"/>
              </a:ext>
            </a:extLst>
          </p:cNvPr>
          <p:cNvSpPr txBox="1"/>
          <p:nvPr/>
        </p:nvSpPr>
        <p:spPr>
          <a:xfrm>
            <a:off x="5540644" y="756260"/>
            <a:ext cx="6452843" cy="535531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err="1"/>
              <a:t>Asana</a:t>
            </a:r>
            <a:r>
              <a:rPr lang="pt-BR"/>
              <a:t> + </a:t>
            </a:r>
            <a:r>
              <a:rPr lang="pt-BR" err="1"/>
              <a:t>Spotify</a:t>
            </a:r>
            <a:endParaRPr lang="pt-BR"/>
          </a:p>
          <a:p>
            <a:pPr marL="285750" indent="-285750">
              <a:buFont typeface="Arial,Sans-Serif"/>
              <a:buChar char="•"/>
            </a:pPr>
            <a:r>
              <a:rPr lang="pt-BR"/>
              <a:t>Aumento da produção de campanhas publicitárias. </a:t>
            </a: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en-US" err="1"/>
              <a:t>Administração</a:t>
            </a:r>
            <a:r>
              <a:rPr lang="en-US"/>
              <a:t> </a:t>
            </a:r>
            <a:r>
              <a:rPr lang="en-US" err="1"/>
              <a:t>automática</a:t>
            </a:r>
            <a:r>
              <a:rPr lang="en-US"/>
              <a:t> pela Asana.</a:t>
            </a:r>
          </a:p>
          <a:p>
            <a:pPr marL="285750" indent="-285750">
              <a:buFont typeface="Arial,Sans-Serif"/>
              <a:buChar char="•"/>
            </a:pPr>
            <a:r>
              <a:rPr lang="en-US" err="1"/>
              <a:t>Trabalho</a:t>
            </a:r>
            <a:r>
              <a:rPr lang="en-US"/>
              <a:t> manual </a:t>
            </a:r>
            <a:r>
              <a:rPr lang="en-US" err="1"/>
              <a:t>reduzido</a:t>
            </a:r>
            <a:r>
              <a:rPr lang="en-US"/>
              <a:t>, pela </a:t>
            </a:r>
            <a:r>
              <a:rPr lang="en-US" err="1"/>
              <a:t>automatização</a:t>
            </a:r>
            <a:r>
              <a:rPr lang="en-US"/>
              <a:t> de </a:t>
            </a:r>
            <a:r>
              <a:rPr lang="en-US" err="1"/>
              <a:t>processos</a:t>
            </a:r>
            <a:endParaRPr lang="en-US"/>
          </a:p>
          <a:p>
            <a:pPr marL="285750" indent="-285750">
              <a:buFont typeface="Arial,Sans-Serif"/>
              <a:buChar char="•"/>
            </a:pPr>
            <a:r>
              <a:rPr lang="en-US" err="1"/>
              <a:t>Spotfy</a:t>
            </a:r>
            <a:r>
              <a:rPr lang="en-US"/>
              <a:t> </a:t>
            </a:r>
            <a:r>
              <a:rPr lang="en-US" err="1"/>
              <a:t>foca</a:t>
            </a:r>
            <a:r>
              <a:rPr lang="en-US"/>
              <a:t> </a:t>
            </a:r>
            <a:r>
              <a:rPr lang="en-US" err="1"/>
              <a:t>em</a:t>
            </a:r>
            <a:r>
              <a:rPr lang="en-US"/>
              <a:t> </a:t>
            </a:r>
            <a:r>
              <a:rPr lang="en-US" err="1"/>
              <a:t>aumentar</a:t>
            </a:r>
            <a:r>
              <a:rPr lang="en-US"/>
              <a:t> a </a:t>
            </a:r>
            <a:r>
              <a:rPr lang="en-US" err="1"/>
              <a:t>receita</a:t>
            </a:r>
            <a:r>
              <a:rPr lang="en-US"/>
              <a:t> </a:t>
            </a:r>
            <a:r>
              <a:rPr lang="en-US" err="1"/>
              <a:t>usando</a:t>
            </a:r>
            <a:r>
              <a:rPr lang="en-US"/>
              <a:t> </a:t>
            </a:r>
            <a:r>
              <a:rPr lang="en-US" err="1"/>
              <a:t>parcerias</a:t>
            </a:r>
            <a:r>
              <a:rPr lang="en-US"/>
              <a:t> </a:t>
            </a:r>
            <a:r>
              <a:rPr lang="en-US" err="1"/>
              <a:t>publicitárias</a:t>
            </a:r>
            <a:r>
              <a:rPr lang="en-US"/>
              <a:t> e </a:t>
            </a:r>
            <a:r>
              <a:rPr lang="en-US" err="1"/>
              <a:t>assinaturas</a:t>
            </a:r>
            <a:r>
              <a:rPr lang="en-US"/>
              <a:t> premium, </a:t>
            </a:r>
            <a:r>
              <a:rPr lang="en-US" err="1"/>
              <a:t>além</a:t>
            </a:r>
            <a:r>
              <a:rPr lang="en-US"/>
              <a:t> de usar </a:t>
            </a:r>
            <a:r>
              <a:rPr lang="en-US" err="1"/>
              <a:t>iniciativas</a:t>
            </a:r>
            <a:r>
              <a:rPr lang="en-US"/>
              <a:t> </a:t>
            </a:r>
            <a:r>
              <a:rPr lang="en-US" err="1"/>
              <a:t>novas</a:t>
            </a:r>
            <a:r>
              <a:rPr lang="en-US"/>
              <a:t> (</a:t>
            </a:r>
            <a:r>
              <a:rPr lang="en-US" err="1"/>
              <a:t>podcasts,audiobooks</a:t>
            </a:r>
            <a:r>
              <a:rPr lang="en-US"/>
              <a:t>…)</a:t>
            </a:r>
          </a:p>
          <a:p>
            <a:pPr marL="285750" indent="-285750">
              <a:buFont typeface="Arial"/>
              <a:buChar char="•"/>
            </a:pPr>
            <a:r>
              <a:rPr lang="en-US" err="1">
                <a:solidFill>
                  <a:srgbClr val="2A2B2C"/>
                </a:solidFill>
              </a:rPr>
              <a:t>Muitos</a:t>
            </a:r>
            <a:r>
              <a:rPr lang="en-US">
                <a:solidFill>
                  <a:srgbClr val="2A2B2C"/>
                </a:solidFill>
              </a:rPr>
              <a:t> dos </a:t>
            </a:r>
            <a:r>
              <a:rPr lang="en-US" err="1">
                <a:solidFill>
                  <a:srgbClr val="2A2B2C"/>
                </a:solidFill>
              </a:rPr>
              <a:t>funcionários</a:t>
            </a:r>
            <a:r>
              <a:rPr lang="en-US">
                <a:solidFill>
                  <a:srgbClr val="2A2B2C"/>
                </a:solidFill>
              </a:rPr>
              <a:t> do Spotify </a:t>
            </a:r>
            <a:r>
              <a:rPr lang="en-US" err="1">
                <a:solidFill>
                  <a:srgbClr val="2A2B2C"/>
                </a:solidFill>
              </a:rPr>
              <a:t>usam</a:t>
            </a:r>
            <a:r>
              <a:rPr lang="en-US">
                <a:solidFill>
                  <a:srgbClr val="2A2B2C"/>
                </a:solidFill>
              </a:rPr>
              <a:t> a Asana para </a:t>
            </a:r>
            <a:r>
              <a:rPr lang="en-US" err="1">
                <a:solidFill>
                  <a:srgbClr val="2A2B2C"/>
                </a:solidFill>
              </a:rPr>
              <a:t>gerenciar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seu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trabalho</a:t>
            </a:r>
            <a:r>
              <a:rPr lang="en-US">
                <a:solidFill>
                  <a:srgbClr val="2A2B2C"/>
                </a:solidFill>
              </a:rPr>
              <a:t> e </a:t>
            </a:r>
            <a:r>
              <a:rPr lang="en-US" err="1">
                <a:solidFill>
                  <a:srgbClr val="2A2B2C"/>
                </a:solidFill>
              </a:rPr>
              <a:t>atingir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metas</a:t>
            </a:r>
            <a:r>
              <a:rPr lang="en-US">
                <a:solidFill>
                  <a:srgbClr val="2A2B2C"/>
                </a:solidFill>
              </a:rPr>
              <a:t> de </a:t>
            </a:r>
            <a:r>
              <a:rPr lang="en-US" err="1">
                <a:solidFill>
                  <a:srgbClr val="2A2B2C"/>
                </a:solidFill>
              </a:rPr>
              <a:t>crescimento</a:t>
            </a:r>
            <a:r>
              <a:rPr lang="en-US">
                <a:solidFill>
                  <a:srgbClr val="2A2B2C"/>
                </a:solidFill>
              </a:rPr>
              <a:t>, </a:t>
            </a:r>
            <a:r>
              <a:rPr lang="en-US" err="1">
                <a:solidFill>
                  <a:srgbClr val="2A2B2C"/>
                </a:solidFill>
              </a:rPr>
              <a:t>incluindo</a:t>
            </a:r>
            <a:r>
              <a:rPr lang="en-US">
                <a:solidFill>
                  <a:srgbClr val="2A2B2C"/>
                </a:solidFill>
              </a:rPr>
              <a:t> as equipes de </a:t>
            </a:r>
            <a:r>
              <a:rPr lang="en-US" err="1">
                <a:solidFill>
                  <a:srgbClr val="2A2B2C"/>
                </a:solidFill>
              </a:rPr>
              <a:t>receita</a:t>
            </a:r>
            <a:r>
              <a:rPr lang="en-US">
                <a:solidFill>
                  <a:srgbClr val="2A2B2C"/>
                </a:solidFill>
              </a:rPr>
              <a:t> que </a:t>
            </a:r>
            <a:r>
              <a:rPr lang="en-US" err="1">
                <a:solidFill>
                  <a:srgbClr val="2A2B2C"/>
                </a:solidFill>
              </a:rPr>
              <a:t>produzem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campanhas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publicitárias</a:t>
            </a:r>
            <a:r>
              <a:rPr lang="en-US">
                <a:solidFill>
                  <a:srgbClr val="2A2B2C"/>
                </a:solidFill>
              </a:rPr>
              <a:t> para </a:t>
            </a:r>
            <a:r>
              <a:rPr lang="en-US" err="1">
                <a:solidFill>
                  <a:srgbClr val="2A2B2C"/>
                </a:solidFill>
              </a:rPr>
              <a:t>clientes</a:t>
            </a:r>
            <a:r>
              <a:rPr lang="en-US">
                <a:solidFill>
                  <a:srgbClr val="2A2B2C"/>
                </a:solidFill>
              </a:rPr>
              <a:t> e </a:t>
            </a:r>
            <a:r>
              <a:rPr lang="en-US" err="1">
                <a:solidFill>
                  <a:srgbClr val="2A2B2C"/>
                </a:solidFill>
              </a:rPr>
              <a:t>desenvolvem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novas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linhas</a:t>
            </a:r>
            <a:r>
              <a:rPr lang="en-US">
                <a:solidFill>
                  <a:srgbClr val="2A2B2C"/>
                </a:solidFill>
              </a:rPr>
              <a:t> de </a:t>
            </a:r>
            <a:r>
              <a:rPr lang="en-US" err="1">
                <a:solidFill>
                  <a:srgbClr val="2A2B2C"/>
                </a:solidFill>
              </a:rPr>
              <a:t>negócios</a:t>
            </a:r>
            <a:r>
              <a:rPr lang="en-US">
                <a:solidFill>
                  <a:srgbClr val="2A2B2C"/>
                </a:solidFill>
              </a:rPr>
              <a:t>, e </a:t>
            </a:r>
            <a:r>
              <a:rPr lang="en-US" err="1">
                <a:solidFill>
                  <a:srgbClr val="2A2B2C"/>
                </a:solidFill>
              </a:rPr>
              <a:t>suas</a:t>
            </a:r>
            <a:r>
              <a:rPr lang="en-US">
                <a:solidFill>
                  <a:srgbClr val="2A2B2C"/>
                </a:solidFill>
              </a:rPr>
              <a:t> equipes de TI que </a:t>
            </a:r>
            <a:r>
              <a:rPr lang="en-US" err="1">
                <a:solidFill>
                  <a:srgbClr val="2A2B2C"/>
                </a:solidFill>
              </a:rPr>
              <a:t>garantem</a:t>
            </a:r>
            <a:r>
              <a:rPr lang="en-US">
                <a:solidFill>
                  <a:srgbClr val="2A2B2C"/>
                </a:solidFill>
              </a:rPr>
              <a:t> que </a:t>
            </a:r>
            <a:r>
              <a:rPr lang="en-US" err="1">
                <a:solidFill>
                  <a:srgbClr val="2A2B2C"/>
                </a:solidFill>
              </a:rPr>
              <a:t>os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funcionários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tenham</a:t>
            </a:r>
            <a:r>
              <a:rPr lang="en-US">
                <a:solidFill>
                  <a:srgbClr val="2A2B2C"/>
                </a:solidFill>
              </a:rPr>
              <a:t> a </a:t>
            </a:r>
            <a:r>
              <a:rPr lang="en-US" err="1">
                <a:solidFill>
                  <a:srgbClr val="2A2B2C"/>
                </a:solidFill>
              </a:rPr>
              <a:t>tecnologia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necessária</a:t>
            </a:r>
            <a:r>
              <a:rPr lang="en-US">
                <a:solidFill>
                  <a:srgbClr val="2A2B2C"/>
                </a:solidFill>
              </a:rPr>
              <a:t> para </a:t>
            </a:r>
            <a:r>
              <a:rPr lang="en-US" err="1">
                <a:solidFill>
                  <a:srgbClr val="2A2B2C"/>
                </a:solidFill>
              </a:rPr>
              <a:t>realizar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seu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trabalho</a:t>
            </a:r>
            <a:endParaRPr lang="en-US" err="1"/>
          </a:p>
          <a:p>
            <a:pPr marL="285750" indent="-285750">
              <a:buFont typeface="Arial,Sans-Serif"/>
              <a:buChar char="•"/>
            </a:pPr>
            <a:r>
              <a:rPr lang="en-US">
                <a:solidFill>
                  <a:srgbClr val="2A2B2C"/>
                </a:solidFill>
              </a:rPr>
              <a:t>A Asana </a:t>
            </a:r>
            <a:r>
              <a:rPr lang="en-US" err="1">
                <a:solidFill>
                  <a:srgbClr val="2A2B2C"/>
                </a:solidFill>
              </a:rPr>
              <a:t>permite</a:t>
            </a:r>
            <a:r>
              <a:rPr lang="en-US">
                <a:solidFill>
                  <a:srgbClr val="2A2B2C"/>
                </a:solidFill>
              </a:rPr>
              <a:t> que </a:t>
            </a:r>
            <a:r>
              <a:rPr lang="en-US" err="1">
                <a:solidFill>
                  <a:srgbClr val="2A2B2C"/>
                </a:solidFill>
              </a:rPr>
              <a:t>colaborem</a:t>
            </a:r>
            <a:r>
              <a:rPr lang="en-US">
                <a:solidFill>
                  <a:srgbClr val="2A2B2C"/>
                </a:solidFill>
              </a:rPr>
              <a:t> com </a:t>
            </a:r>
            <a:r>
              <a:rPr lang="en-US" err="1">
                <a:solidFill>
                  <a:srgbClr val="2A2B2C"/>
                </a:solidFill>
              </a:rPr>
              <a:t>agências</a:t>
            </a:r>
            <a:r>
              <a:rPr lang="en-US">
                <a:solidFill>
                  <a:srgbClr val="2A2B2C"/>
                </a:solidFill>
              </a:rPr>
              <a:t>, </a:t>
            </a:r>
            <a:r>
              <a:rPr lang="en-US" err="1">
                <a:solidFill>
                  <a:srgbClr val="2A2B2C"/>
                </a:solidFill>
              </a:rPr>
              <a:t>automatizem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processos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manuais</a:t>
            </a:r>
            <a:r>
              <a:rPr lang="en-US">
                <a:solidFill>
                  <a:srgbClr val="2A2B2C"/>
                </a:solidFill>
              </a:rPr>
              <a:t> e </a:t>
            </a:r>
            <a:r>
              <a:rPr lang="en-US" err="1">
                <a:solidFill>
                  <a:srgbClr val="2A2B2C"/>
                </a:solidFill>
              </a:rPr>
              <a:t>ofereçam</a:t>
            </a:r>
            <a:r>
              <a:rPr lang="en-US">
                <a:solidFill>
                  <a:srgbClr val="2A2B2C"/>
                </a:solidFill>
              </a:rPr>
              <a:t> à </a:t>
            </a:r>
            <a:r>
              <a:rPr lang="en-US" err="1">
                <a:solidFill>
                  <a:srgbClr val="2A2B2C"/>
                </a:solidFill>
              </a:rPr>
              <a:t>liderança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uma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visão</a:t>
            </a:r>
            <a:r>
              <a:rPr lang="en-US">
                <a:solidFill>
                  <a:srgbClr val="2A2B2C"/>
                </a:solidFill>
              </a:rPr>
              <a:t> do </a:t>
            </a:r>
            <a:r>
              <a:rPr lang="en-US" err="1">
                <a:solidFill>
                  <a:srgbClr val="2A2B2C"/>
                </a:solidFill>
              </a:rPr>
              <a:t>progresso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em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relação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às</a:t>
            </a:r>
            <a:r>
              <a:rPr lang="en-US">
                <a:solidFill>
                  <a:srgbClr val="2A2B2C"/>
                </a:solidFill>
              </a:rPr>
              <a:t> </a:t>
            </a:r>
            <a:r>
              <a:rPr lang="en-US" err="1">
                <a:solidFill>
                  <a:srgbClr val="2A2B2C"/>
                </a:solidFill>
              </a:rPr>
              <a:t>metas</a:t>
            </a:r>
            <a:endParaRPr lang="en-US" err="1"/>
          </a:p>
          <a:p>
            <a:pPr marL="285750" indent="-285750" algn="just">
              <a:buFont typeface="Arial,Sans-Serif"/>
              <a:buChar char="•"/>
            </a:pPr>
            <a:endParaRPr lang="en-US"/>
          </a:p>
          <a:p>
            <a:endParaRPr lang="pt-BR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3E756BD-15D9-1DC4-4CD3-D46BCE866C6D}"/>
              </a:ext>
            </a:extLst>
          </p:cNvPr>
          <p:cNvSpPr txBox="1"/>
          <p:nvPr/>
        </p:nvSpPr>
        <p:spPr>
          <a:xfrm>
            <a:off x="12476894" y="-4548"/>
            <a:ext cx="4314372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>
                <a:solidFill>
                  <a:srgbClr val="2A2B2C"/>
                </a:solidFill>
                <a:effectLst/>
                <a:latin typeface="gordita"/>
              </a:rPr>
              <a:t>Spotify’s dedicated Asana account team is available to provide advanced training and help teams move their workflows onto the platform. If an employee has a question, they can assign their Asana account team a task directly or ask them</a:t>
            </a:r>
            <a:endParaRPr lang="en-US"/>
          </a:p>
        </p:txBody>
      </p:sp>
      <p:sp>
        <p:nvSpPr>
          <p:cNvPr id="26" name="Rectangle 4">
            <a:extLst>
              <a:ext uri="{FF2B5EF4-FFF2-40B4-BE49-F238E27FC236}">
                <a16:creationId xmlns:a16="http://schemas.microsoft.com/office/drawing/2014/main" id="{7C0BAE23-433A-1AC6-ED14-FA4DF5D779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747658" y="7582935"/>
            <a:ext cx="5849257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We track the progress of campaigns in Asana as they move through production, which gives us visibility, because we can track granular details without losing anything.”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73240"/>
                </a:solidFill>
                <a:effectLst/>
                <a:latin typeface="gordita"/>
              </a:rPr>
              <a:t>—BLAIR WILSON, SENIOR MANAGER, PROJECT MANAGEMENT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4">
            <a:extLst>
              <a:ext uri="{FF2B5EF4-FFF2-40B4-BE49-F238E27FC236}">
                <a16:creationId xmlns:a16="http://schemas.microsoft.com/office/drawing/2014/main" id="{9DD1EC65-1B5E-2C73-8842-668DF4BF24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747658" y="8592199"/>
            <a:ext cx="5849257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i="0">
                <a:solidFill>
                  <a:srgbClr val="2A2B2C"/>
                </a:solidFill>
                <a:effectLst/>
                <a:latin typeface="gordita"/>
              </a:rPr>
              <a:t>“Interconnectivity is a highlight of Asana. All our systems are in one place, from billing to third-party production to campaign templates, and speak to each other for custom reporting.”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73240"/>
                </a:solidFill>
                <a:effectLst/>
                <a:latin typeface="gordita"/>
              </a:rPr>
              <a:t>—BLAIR WILSON, SENIOR MANAGER, PROJECT MANAGEMENT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5">
            <a:extLst>
              <a:ext uri="{FF2B5EF4-FFF2-40B4-BE49-F238E27FC236}">
                <a16:creationId xmlns:a16="http://schemas.microsoft.com/office/drawing/2014/main" id="{E2F5E2EC-D36A-8ED1-646C-717747A49B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6339" y="8180780"/>
            <a:ext cx="5979886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Asana is our air traffic control. We have the visibility to scale production and support a higher number of ad campaigns to support our revenue goals.”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rgbClr val="273240"/>
                </a:solidFill>
                <a:effectLst/>
                <a:latin typeface="gordita"/>
              </a:rPr>
              <a:t>—EUGENIA CONTRERAS, ASSOCIATE MANAGER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4685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F25D72-404B-5545-BD2A-16006C0033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0C641B-3DFD-50AE-79EA-29BC1C887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05435" indent="-305435" algn="just"/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Todos os anos, aproximadamente 48 trilhões de dólares são investidos em projetos. No entanto, de acordo com o </a:t>
            </a:r>
            <a:r>
              <a:rPr lang="pt-BR" b="0" i="0" dirty="0" err="1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Standish</a:t>
            </a: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 </a:t>
            </a:r>
            <a:r>
              <a:rPr lang="pt-BR" b="0" i="0" dirty="0" err="1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Group</a:t>
            </a: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,</a:t>
            </a:r>
            <a:r>
              <a:rPr lang="pt-BR" dirty="0">
                <a:solidFill>
                  <a:srgbClr val="282828"/>
                </a:solidFill>
                <a:highlight>
                  <a:srgbClr val="FFFFFF"/>
                </a:highlight>
                <a:latin typeface="Tiempos Text"/>
              </a:rPr>
              <a:t> </a:t>
            </a:r>
            <a:r>
              <a:rPr lang="pt-BR" b="0" i="0" strike="noStrike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  <a:hlinkClick r:id="rId2"/>
              </a:rPr>
              <a:t>apenas 35% dos projetos são considerados bem-sucedidos</a:t>
            </a: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. Os recursos desperdiçados e os benefícios não realizados dos outros 65% são alucinantes.</a:t>
            </a:r>
            <a:endParaRPr lang="pt-BR" dirty="0"/>
          </a:p>
          <a:p>
            <a:pPr marL="305435" indent="-305435" algn="just"/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Um dos motivos das taxas de sucesso de projetos serem tão baixas é o baixo nível de maturidade das tecnologias disponíveis para gerenciá-los.</a:t>
            </a:r>
          </a:p>
          <a:p>
            <a:pPr marL="305435" indent="-305435" algn="just"/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Se a aplicação da IA e outras inovações tecnológicas ao gerenciamento de projetos pudesse melhorar a taxa de sucesso dos projetos em apenas 25%, isso equivaleria a trilhões de dólares em valor e benefícios para organizações, sociedades e indivíduos.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89773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ABDDE2B-7195-11A5-1C26-372C83E1F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Oportunidades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2359E9A-700F-D970-4BE0-39966FDBA4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2687603"/>
          </a:xfrm>
        </p:spPr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pt-BR" b="1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GT America"/>
              </a:rPr>
              <a:t>Melhor seleção e priorização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Seleção de projetos que tenham maiores chances de sucesso e ofereçam os maiores benefícios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Identificação mais rápida de projetos prontos para o lançamento que têm os fundamentos certos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Um melhor equilíbrio no portfólio de projetos e uma visão geral dos riscos na organização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Remoção de preconceitos humanos na tomada de decisões</a:t>
            </a:r>
          </a:p>
          <a:p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3936F39-A438-6899-EA54-9F37315384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89639" y="2228003"/>
            <a:ext cx="5521169" cy="3237936"/>
          </a:xfrm>
        </p:spPr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pt-BR" b="1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GT America"/>
              </a:rPr>
              <a:t>Suporte para o escritório de gerenciamento de projetos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Melhor monitoramento do progresso do projeto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282828"/>
                </a:solidFill>
                <a:highlight>
                  <a:srgbClr val="FFFFFF"/>
                </a:highlight>
                <a:latin typeface="Tiempos Text"/>
              </a:rPr>
              <a:t>C</a:t>
            </a: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apacidade de antecipar possíveis problemas e resolver alguns problemas simples automaticamente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Monitoramento de conformidade para processos e políticas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Automação, por meio de assistentes virtuais, de funções de suporte, como atualizações de status, avaliação de riscos e análise da parte interessada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Maior sofisticação na seleção da melhor metodologia de gerenciamento de projetos para cada </a:t>
            </a:r>
            <a:r>
              <a:rPr lang="pt-BR" b="0" i="0" dirty="0" err="1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projet</a:t>
            </a:r>
            <a:endParaRPr lang="pt-BR" b="0" i="0" dirty="0">
              <a:solidFill>
                <a:srgbClr val="282828"/>
              </a:solidFill>
              <a:effectLst/>
              <a:highlight>
                <a:srgbClr val="FFFFFF"/>
              </a:highlight>
              <a:latin typeface="Tiempos Text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298186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7ABDDE2B-7195-11A5-1C26-372C83E1F1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Oportunidades</a:t>
            </a:r>
          </a:p>
        </p:txBody>
      </p:sp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B2359E9A-700F-D970-4BE0-39966FDBA43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pt-BR" b="1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GT America"/>
              </a:rPr>
              <a:t>Definição, planejamento e geração de relatórios de projetos aprimorados e mais rápidos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Aprimoramento do escopo do projeto ao automatizar a coleta e análise demoradas de histórias de usuários. Essas ferramentas revelarão possíveis problemas, como </a:t>
            </a:r>
            <a:r>
              <a:rPr lang="pt-BR" b="0" i="0" dirty="0" err="1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ambigüidades</a:t>
            </a: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, duplicatas, omissões, inconsistências e complexidades.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Ferramentas para facilitar os processos de agendamento e elaborar planos detalhados e demandas de recursos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Essas ferramentas também se aprofundarão mais do que é possível atualmente, exibindo o status do projeto, os benefícios alcançados e possíveis derrapagens.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3936F39-A438-6899-EA54-9F373153843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pt-BR" b="1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GT America"/>
              </a:rPr>
              <a:t>Uma nova função para o gerente de projetos</a:t>
            </a: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 </a:t>
            </a:r>
          </a:p>
          <a:p>
            <a:pPr algn="l"/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Com a mudança do trabalho administrativo, o gerente de projetos do futuro precisará cultivar fortes habilidades sociais, capacidades de liderança, pensamento estratégico e visão de negócios. Eles devem se concentrar na entrega dos benefícios esperados e em seu alinhamento com as metas estratégicas. Eles também precisarão de uma boa compreensão dessas tecnologias. Algumas organizações já estão incorporando a IA em seus programas de educação e certificação em gerenciamento de projetos, e</a:t>
            </a:r>
            <a:r>
              <a:rPr lang="pt-BR" dirty="0">
                <a:solidFill>
                  <a:srgbClr val="282828"/>
                </a:solidFill>
                <a:highlight>
                  <a:srgbClr val="FFFFFF"/>
                </a:highlight>
                <a:latin typeface="Tiempos Text"/>
              </a:rPr>
              <a:t> </a:t>
            </a:r>
            <a:r>
              <a:rPr lang="pt-BR" b="0" i="0" u="none" strike="noStrike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A </a:t>
            </a:r>
            <a:r>
              <a:rPr lang="pt-BR" b="0" i="0" u="none" strike="noStrike" dirty="0" err="1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Northeastern</a:t>
            </a:r>
            <a:r>
              <a:rPr lang="pt-BR" b="0" i="0" u="none" strike="noStrike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 </a:t>
            </a:r>
            <a:r>
              <a:rPr lang="pt-BR" b="0" i="0" u="none" strike="noStrike" dirty="0" err="1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University</a:t>
            </a:r>
            <a:r>
              <a:rPr lang="pt-BR" b="0" i="0" u="none" strike="noStrike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 está incorporando a IA em seu currículo</a:t>
            </a:r>
            <a:r>
              <a:rPr lang="pt-BR" b="0" i="0" dirty="0">
                <a:solidFill>
                  <a:srgbClr val="282828"/>
                </a:solidFill>
                <a:effectLst/>
                <a:highlight>
                  <a:srgbClr val="FFFFFF"/>
                </a:highlight>
                <a:latin typeface="Tiempos Text"/>
              </a:rPr>
              <a:t>, ensinando gerentes de projeto a usar a IA para automatizar e melhorar conjuntos de dados e otimizar o valor do investimento dos projetos.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58151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BC475A-03E5-59B9-3641-BF058428E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/>
              <a:t>desafios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40092C-88F1-F591-6A26-43660AF30C1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>
                <a:solidFill>
                  <a:schemeClr val="tx1">
                    <a:lumMod val="85000"/>
                    <a:lumOff val="15000"/>
                  </a:schemeClr>
                </a:solidFill>
                <a:latin typeface="Tiempos Text"/>
              </a:rPr>
              <a:t>Custo Inicial Elevado</a:t>
            </a:r>
            <a:endParaRPr lang="pt-BR" dirty="0">
              <a:solidFill>
                <a:schemeClr val="tx1">
                  <a:lumMod val="85000"/>
                  <a:lumOff val="15000"/>
                </a:schemeClr>
              </a:solidFill>
              <a:latin typeface="Tiempos Text"/>
            </a:endParaRPr>
          </a:p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  <a:latin typeface="Tiempos Text"/>
              </a:rPr>
              <a:t>A implementação de soluções de inteligência artificial no gerenciamento de projetos geralmente requer um investimento significativo em tecnologia.</a:t>
            </a:r>
          </a:p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  <a:latin typeface="Tiempos Text"/>
              </a:rPr>
              <a:t>A aquisição de hardware de alta performance, software especializado e possivelmente a contratação de especialistas em IA para personalizar e integrar os sistemas conforme as necessidades específicas do projeto e da organização podem aumentar significativamente o custo de um projeto que não teria necessidade da aplicação.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B78DFEF-8937-E7CD-499E-7EBE669E110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Complexidade</a:t>
            </a:r>
            <a:r>
              <a:rPr lang="pt-BR" dirty="0"/>
              <a:t> </a:t>
            </a:r>
          </a:p>
          <a:p>
            <a:r>
              <a:rPr lang="pt-BR" dirty="0"/>
              <a:t>A integração de sistemas de IA pode ser complexa e requerer conhecimento especializado, o que pode dificultar a implementação para equipes sem experiência técnica.</a:t>
            </a:r>
          </a:p>
          <a:p>
            <a:r>
              <a:rPr lang="pt-BR" dirty="0"/>
              <a:t>Os resultados gerados por sistemas de IA podem ser difíceis de interpretar ou requerer conhecimento especializado para análise, o que pode complicar a tomada de decisões.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87052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pt-BR" dirty="0"/>
              <a:t>desafios</a:t>
            </a:r>
          </a:p>
        </p:txBody>
      </p:sp>
      <p:pic>
        <p:nvPicPr>
          <p:cNvPr id="1028" name="Picture 4" descr="Gráfico: as barreiras de dados que impedem o sucesso da IA">
            <a:extLst>
              <a:ext uri="{FF2B5EF4-FFF2-40B4-BE49-F238E27FC236}">
                <a16:creationId xmlns:a16="http://schemas.microsoft.com/office/drawing/2014/main" id="{0667667C-EF01-05D3-EC8C-CB991652A29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8075" y="2501046"/>
            <a:ext cx="5422900" cy="308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2C344773-AEC7-5D75-2490-32FDF574002A}"/>
              </a:ext>
            </a:extLst>
          </p:cNvPr>
          <p:cNvSpPr txBox="1"/>
          <p:nvPr/>
        </p:nvSpPr>
        <p:spPr>
          <a:xfrm>
            <a:off x="6188075" y="185471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pt-BR" dirty="0"/>
            </a:br>
            <a:r>
              <a:rPr lang="pt-BR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Inter"/>
              </a:rPr>
              <a:t>As barreiras de dados que impedem o sucesso da IA</a:t>
            </a:r>
            <a:endParaRPr lang="pt-BR" dirty="0"/>
          </a:p>
        </p:txBody>
      </p:sp>
      <p:pic>
        <p:nvPicPr>
          <p:cNvPr id="1032" name="Picture 8" descr="Gráfico: como a escassez de talentos influencia a adoção de IA">
            <a:extLst>
              <a:ext uri="{FF2B5EF4-FFF2-40B4-BE49-F238E27FC236}">
                <a16:creationId xmlns:a16="http://schemas.microsoft.com/office/drawing/2014/main" id="{40519B9A-3D90-36C4-3C8B-CC3A31BC84C4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025" y="2735842"/>
            <a:ext cx="5422900" cy="2616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66DA0BC9-A7F5-4F06-5EF5-66FEDADE23D6}"/>
              </a:ext>
            </a:extLst>
          </p:cNvPr>
          <p:cNvSpPr txBox="1"/>
          <p:nvPr/>
        </p:nvSpPr>
        <p:spPr>
          <a:xfrm>
            <a:off x="581025" y="2131714"/>
            <a:ext cx="61408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pt-BR" b="1" i="0" dirty="0">
                <a:solidFill>
                  <a:srgbClr val="000000"/>
                </a:solidFill>
                <a:effectLst/>
                <a:latin typeface="Inter"/>
              </a:rPr>
              <a:t>Como a escassez de talentos influencia a adoção de IA</a:t>
            </a:r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tângulo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pic>
        <p:nvPicPr>
          <p:cNvPr id="8" name="Espaço Reservado para Conteúdo 4" descr="Números Digitai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grpSp>
        <p:nvGrpSpPr>
          <p:cNvPr id="15" name="Grupo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t-BR" dirty="0"/>
              <a:t>BIBLIOGRAFIA</a:t>
            </a:r>
          </a:p>
        </p:txBody>
      </p:sp>
      <p:graphicFrame>
        <p:nvGraphicFramePr>
          <p:cNvPr id="6" name="Espaço Reservado para Conteúdo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9701815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A4640-3AC3-101A-EF1A-EB20AD0C0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Bibliografia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0F201-B570-C098-A91A-DDAB8730F2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189460"/>
            <a:ext cx="11029615" cy="3678303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https://hbr.org/2023/02/how-ai-will-transform-project-management?language=pt</a:t>
            </a:r>
            <a:endParaRPr lang="en-US" dirty="0"/>
          </a:p>
          <a:p>
            <a:r>
              <a:rPr lang="en-US" dirty="0">
                <a:hlinkClick r:id="rId3"/>
              </a:rPr>
              <a:t>https://www.qa.com/about-qa/our-thinking/artificial-intelligence-project-management-and-the-skills-well-need-in-2030/</a:t>
            </a:r>
            <a:endParaRPr lang="en-US" dirty="0"/>
          </a:p>
          <a:p>
            <a:r>
              <a:rPr lang="en-US" dirty="0"/>
              <a:t>https://www.europe1.fr/politique/information-europe-1-lapplication-smartphone-secrete-de-lelysee-qui-fait-trembler-les-ministres-3919812</a:t>
            </a:r>
          </a:p>
          <a:p>
            <a:endParaRPr lang="en-US" dirty="0"/>
          </a:p>
          <a:p>
            <a:r>
              <a:rPr lang="en-US" dirty="0"/>
              <a:t>https://www.forecast.app/learn/generative-ai-an-overview-for-project-managers#:~:text=The%20Benefits%20of%20Generative%20AI%20for%20Project%20Managers&amp;text=Improved%20Decision%2DMaking%3A%20Generative%20AI,informed%20decisions%20and%20mitigate%20risks. </a:t>
            </a:r>
          </a:p>
          <a:p>
            <a:r>
              <a:rPr lang="en-US" dirty="0">
                <a:hlinkClick r:id="rId4"/>
              </a:rPr>
              <a:t>https://www.linkedin.com/pulse/10-use-cases-generative-ai-project-program-management-aditya/</a:t>
            </a: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83029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tângulo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pt-BR"/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tângulo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pt-BR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 rtlCol="0">
            <a:normAutofit/>
          </a:bodyPr>
          <a:lstStyle/>
          <a:p>
            <a:pPr rtl="0"/>
            <a:r>
              <a:rPr lang="pt-BR" dirty="0">
                <a:solidFill>
                  <a:srgbClr val="FFFFFF"/>
                </a:solidFill>
              </a:rPr>
              <a:t>Obrigado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 rtlCol="0">
            <a:normAutofit/>
          </a:bodyPr>
          <a:lstStyle/>
          <a:p>
            <a:pPr rtl="0"/>
            <a:r>
              <a:rPr lang="pt-BR" sz="12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Carolina.michel@edu.pucrs.br</a:t>
            </a:r>
            <a:endParaRPr lang="pt-BR" sz="1200" dirty="0">
              <a:solidFill>
                <a:schemeClr val="bg1"/>
              </a:solidFill>
            </a:endParaRP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Luiza.heller@edu.pucrs.br</a:t>
            </a: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Mateus.cacabuena@edu.pucrs.br</a:t>
            </a:r>
          </a:p>
          <a:p>
            <a:pPr rtl="0"/>
            <a:endParaRPr lang="pt-BR" dirty="0">
              <a:solidFill>
                <a:schemeClr val="bg2"/>
              </a:solidFill>
            </a:endParaRPr>
          </a:p>
          <a:p>
            <a:pPr rtl="0"/>
            <a:endParaRPr lang="pt-BR" dirty="0">
              <a:solidFill>
                <a:schemeClr val="bg2"/>
              </a:solidFill>
            </a:endParaRPr>
          </a:p>
        </p:txBody>
      </p:sp>
      <p:pic>
        <p:nvPicPr>
          <p:cNvPr id="5" name="Imagem 4" descr="Números Digitai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1208438_TF56390039_Win32" id="{FCB14B3E-2B92-48B8-A334-05E7A8EE34E1}" vid="{B6EC9E21-8C82-4EB1-BBE7-A370F785D0C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509EC6B8E90D346B351E1EC8437C8E1" ma:contentTypeVersion="7" ma:contentTypeDescription="Crie um novo documento." ma:contentTypeScope="" ma:versionID="608712ea748b61d338a5a332bac35844">
  <xsd:schema xmlns:xsd="http://www.w3.org/2001/XMLSchema" xmlns:xs="http://www.w3.org/2001/XMLSchema" xmlns:p="http://schemas.microsoft.com/office/2006/metadata/properties" xmlns:ns3="65f9ce15-8e52-4572-9d02-7190cf2bbbac" xmlns:ns4="4b1c7131-8db0-4dec-ace5-d7a54b75cb24" targetNamespace="http://schemas.microsoft.com/office/2006/metadata/properties" ma:root="true" ma:fieldsID="e4075f076e25ba5274f5c152c1f4fccb" ns3:_="" ns4:_="">
    <xsd:import namespace="65f9ce15-8e52-4572-9d02-7190cf2bbbac"/>
    <xsd:import namespace="4b1c7131-8db0-4dec-ace5-d7a54b75cb24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ObjectDetectorVersions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5f9ce15-8e52-4572-9d02-7190cf2bbbac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1c7131-8db0-4dec-ace5-d7a54b75cb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A28EC46-436F-4D35-BCAB-CD815B6169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5f9ce15-8e52-4572-9d02-7190cf2bbbac"/>
    <ds:schemaRef ds:uri="4b1c7131-8db0-4dec-ace5-d7a54b75cb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B9F125-C7B5-4CF4-AEC9-3ED6E29CA3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E7F21B6-7406-4328-ACE0-794D25C19A54}">
  <ds:schemaRefs>
    <ds:schemaRef ds:uri="http://purl.org/dc/terms/"/>
    <ds:schemaRef ds:uri="http://purl.org/dc/dcmitype/"/>
    <ds:schemaRef ds:uri="4b1c7131-8db0-4dec-ace5-d7a54b75cb24"/>
    <ds:schemaRef ds:uri="http://purl.org/dc/elements/1.1/"/>
    <ds:schemaRef ds:uri="http://schemas.microsoft.com/office/2006/documentManagement/types"/>
    <ds:schemaRef ds:uri="65f9ce15-8e52-4572-9d02-7190cf2bbbac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{C92B3ECF-7B92-4BB7-98DE-862EFF987889}tf56390039_win32</Template>
  <TotalTime>155</TotalTime>
  <Words>1301</Words>
  <Application>Microsoft Office PowerPoint</Application>
  <PresentationFormat>Widescreen</PresentationFormat>
  <Paragraphs>89</Paragraphs>
  <Slides>10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21" baseType="lpstr">
      <vt:lpstr>Arial</vt:lpstr>
      <vt:lpstr>Arial,Sans-Serif</vt:lpstr>
      <vt:lpstr>Calibri</vt:lpstr>
      <vt:lpstr>Courier New</vt:lpstr>
      <vt:lpstr>Gill Sans MT</vt:lpstr>
      <vt:lpstr>gordita</vt:lpstr>
      <vt:lpstr>GT America</vt:lpstr>
      <vt:lpstr>Inter</vt:lpstr>
      <vt:lpstr>Tiempos Text</vt:lpstr>
      <vt:lpstr>Wingdings 2</vt:lpstr>
      <vt:lpstr>Personalizado</vt:lpstr>
      <vt:lpstr>Trabalho avaliativo de Gerenciamento de projeto de software</vt:lpstr>
      <vt:lpstr>INTRODUÇÃO</vt:lpstr>
      <vt:lpstr>Oportunidades</vt:lpstr>
      <vt:lpstr>Oportunidades</vt:lpstr>
      <vt:lpstr>desafios</vt:lpstr>
      <vt:lpstr>desafios</vt:lpstr>
      <vt:lpstr>BIBLIOGRAFIA</vt:lpstr>
      <vt:lpstr>Bibliografia</vt:lpstr>
      <vt:lpstr>Obrigado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avaliativo de Gerenciamento de projeto de software</dc:title>
  <dc:creator>MATEUS CACABUENA</dc:creator>
  <cp:lastModifiedBy>MATEUS CACABUENA</cp:lastModifiedBy>
  <cp:revision>2</cp:revision>
  <dcterms:created xsi:type="dcterms:W3CDTF">2024-04-19T22:29:33Z</dcterms:created>
  <dcterms:modified xsi:type="dcterms:W3CDTF">2024-04-20T01:05:32Z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0x0101003509EC6B8E90D346B351E1EC8437C8E1</vt:lpwstr>
  </property>
</Properties>
</file>